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2E8D0-22B4-7D08-6106-E3BE59DDCCED}" v="273" dt="2024-03-26T10:40:27.526"/>
    <p1510:client id="{5C4DC55E-23C9-94A7-2D21-97F7CB17AE2E}" v="251" dt="2024-03-26T09:42:12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Gorila: Kompletní průvodce">
            <a:extLst>
              <a:ext uri="{FF2B5EF4-FFF2-40B4-BE49-F238E27FC236}">
                <a16:creationId xmlns:a16="http://schemas.microsoft.com/office/drawing/2014/main" id="{BCE54D2D-D000-3971-D48E-201607620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Modern No. 20"/>
              </a:rPr>
              <a:t>Gorila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Michaela Čermáková 9.A.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94D3A-67A1-6804-6BCC-22050756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Modern No. 20"/>
              </a:rPr>
              <a:t>v </a:t>
            </a:r>
            <a:r>
              <a:rPr lang="en-US" sz="3200" err="1">
                <a:latin typeface="Modern No. 20"/>
              </a:rPr>
              <a:t>čem</a:t>
            </a:r>
            <a:r>
              <a:rPr lang="en-US" sz="3200" dirty="0">
                <a:latin typeface="Modern No. 20"/>
              </a:rPr>
              <a:t> je </a:t>
            </a:r>
            <a:r>
              <a:rPr lang="en-US" sz="3200" err="1">
                <a:latin typeface="Modern No. 20"/>
              </a:rPr>
              <a:t>gorila</a:t>
            </a:r>
            <a:r>
              <a:rPr lang="en-US" sz="3200" dirty="0">
                <a:latin typeface="Modern No. 20"/>
              </a:rPr>
              <a:t> </a:t>
            </a:r>
            <a:r>
              <a:rPr lang="en-US" sz="3200" err="1">
                <a:latin typeface="Modern No. 20"/>
              </a:rPr>
              <a:t>nejlepší</a:t>
            </a:r>
            <a:endParaRPr lang="en-US" sz="3200">
              <a:latin typeface="Modern No. 2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DD16B-0F57-508A-42A0-08918B785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Times New Roman"/>
                <a:cs typeface="Times New Roman"/>
              </a:rPr>
              <a:t>gorila</a:t>
            </a:r>
            <a:r>
              <a:rPr lang="en-US" sz="2000" dirty="0">
                <a:latin typeface="Times New Roman"/>
                <a:cs typeface="Times New Roman"/>
              </a:rPr>
              <a:t> je </a:t>
            </a:r>
            <a:r>
              <a:rPr lang="en-US" sz="2000" err="1">
                <a:latin typeface="Times New Roman"/>
                <a:cs typeface="Times New Roman"/>
              </a:rPr>
              <a:t>největší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err="1">
                <a:latin typeface="Times New Roman"/>
                <a:cs typeface="Times New Roman"/>
              </a:rPr>
              <a:t>nejmohutnější</a:t>
            </a:r>
            <a:r>
              <a:rPr lang="en-US" sz="2000" dirty="0">
                <a:latin typeface="Times New Roman"/>
                <a:cs typeface="Times New Roman"/>
              </a:rPr>
              <a:t> z </a:t>
            </a:r>
            <a:r>
              <a:rPr lang="en-US" sz="2000" err="1">
                <a:latin typeface="Times New Roman"/>
                <a:cs typeface="Times New Roman"/>
              </a:rPr>
              <a:t>lidoopů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dirty="0" err="1">
                <a:latin typeface="Times New Roman"/>
                <a:cs typeface="Times New Roman"/>
              </a:rPr>
              <a:t>dospělí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samci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mají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masivní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svaly</a:t>
            </a:r>
            <a:r>
              <a:rPr lang="en-US" sz="2000" dirty="0"/>
              <a:t> </a:t>
            </a:r>
          </a:p>
        </p:txBody>
      </p:sp>
      <p:pic>
        <p:nvPicPr>
          <p:cNvPr id="8" name="Zástupný obsah 7" descr="Dokázali byste utéct gorile? Co myslíte vy?! - Prima Zoom">
            <a:extLst>
              <a:ext uri="{FF2B5EF4-FFF2-40B4-BE49-F238E27FC236}">
                <a16:creationId xmlns:a16="http://schemas.microsoft.com/office/drawing/2014/main" id="{806AF70B-1A10-5FFF-B81A-07F217E5DF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410" r="10979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7FF52-2D97-AB5B-4648-F3CE31CC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Modern No. 20"/>
              </a:rPr>
              <a:t>popis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2272E-C949-2728-690D-A5A944D13C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Times New Roman"/>
                <a:cs typeface="Times New Roman"/>
              </a:rPr>
              <a:t>Dospělí samci</a:t>
            </a:r>
          </a:p>
          <a:p>
            <a:r>
              <a:rPr lang="cs-CZ" sz="2000" dirty="0">
                <a:latin typeface="Times New Roman"/>
                <a:cs typeface="Times New Roman"/>
              </a:rPr>
              <a:t>měří 165-175 cm</a:t>
            </a:r>
          </a:p>
          <a:p>
            <a:r>
              <a:rPr lang="cs-CZ" sz="2000" dirty="0">
                <a:latin typeface="Times New Roman"/>
                <a:cs typeface="Times New Roman"/>
              </a:rPr>
              <a:t>váží 140-204 kg</a:t>
            </a:r>
          </a:p>
          <a:p>
            <a:pPr marL="0" indent="0">
              <a:buNone/>
            </a:pPr>
            <a:endParaRPr lang="cs-CZ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 sz="2000" dirty="0">
                <a:latin typeface="Times New Roman"/>
                <a:cs typeface="Times New Roman"/>
              </a:rPr>
              <a:t>Dospělé samice</a:t>
            </a:r>
          </a:p>
          <a:p>
            <a:r>
              <a:rPr lang="cs-CZ" sz="2000">
                <a:latin typeface="Times New Roman"/>
                <a:cs typeface="Times New Roman"/>
              </a:rPr>
              <a:t>měří 150 cm</a:t>
            </a:r>
            <a:endParaRPr lang="cs-CZ" sz="2000" dirty="0">
              <a:latin typeface="Times New Roman"/>
              <a:cs typeface="Times New Roman"/>
            </a:endParaRPr>
          </a:p>
          <a:p>
            <a:r>
              <a:rPr lang="cs-CZ" sz="2000">
                <a:latin typeface="Times New Roman"/>
                <a:cs typeface="Times New Roman"/>
              </a:rPr>
              <a:t>váží 70-110 kg 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80FCD8-85A1-A3AD-864C-6337614B94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Times New Roman"/>
                <a:cs typeface="Times New Roman"/>
              </a:rPr>
              <a:t>Mládě</a:t>
            </a:r>
          </a:p>
          <a:p>
            <a:r>
              <a:rPr lang="cs-CZ" sz="2000" dirty="0">
                <a:latin typeface="Times New Roman"/>
                <a:cs typeface="Times New Roman"/>
              </a:rPr>
              <a:t>po porodu váží zhruba 2 kg</a:t>
            </a:r>
          </a:p>
          <a:p>
            <a:r>
              <a:rPr lang="cs-CZ" sz="2000" dirty="0">
                <a:latin typeface="Times New Roman"/>
                <a:cs typeface="Times New Roman"/>
              </a:rPr>
              <a:t>malé a bezbranné</a:t>
            </a:r>
          </a:p>
          <a:p>
            <a:endParaRPr lang="cs-CZ" dirty="0"/>
          </a:p>
        </p:txBody>
      </p:sp>
      <p:pic>
        <p:nvPicPr>
          <p:cNvPr id="6" name="Obrázek 5" descr="Gorilí mláďata procházejí podobnou výchovou jako malé děti - iDNES.cz">
            <a:extLst>
              <a:ext uri="{FF2B5EF4-FFF2-40B4-BE49-F238E27FC236}">
                <a16:creationId xmlns:a16="http://schemas.microsoft.com/office/drawing/2014/main" id="{711767EB-CF6B-D7E3-DD99-724092B3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321" y="4456153"/>
            <a:ext cx="3074067" cy="2347245"/>
          </a:xfrm>
          <a:prstGeom prst="rect">
            <a:avLst/>
          </a:prstGeom>
        </p:spPr>
      </p:pic>
      <p:pic>
        <p:nvPicPr>
          <p:cNvPr id="7" name="Obrázek 6" descr="První gorilí mládě v rezervaci Dja. Z legendární Moji je babička">
            <a:extLst>
              <a:ext uri="{FF2B5EF4-FFF2-40B4-BE49-F238E27FC236}">
                <a16:creationId xmlns:a16="http://schemas.microsoft.com/office/drawing/2014/main" id="{90A548CC-5672-FD0D-6A30-82FA8DC4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53" y="3219635"/>
            <a:ext cx="3334751" cy="18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3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Gorila nížinná, ztraceni v tropickém Gabonu | Příroda | Články |  PhotoNature.cz">
            <a:extLst>
              <a:ext uri="{FF2B5EF4-FFF2-40B4-BE49-F238E27FC236}">
                <a16:creationId xmlns:a16="http://schemas.microsoft.com/office/drawing/2014/main" id="{9A89067A-7E3B-3BFB-0C34-EDA716043E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34553D-75A9-9614-2507-51A1AEF3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latin typeface="Modern No. 20"/>
              </a:rPr>
              <a:t>ostatní</a:t>
            </a:r>
            <a:r>
              <a:rPr lang="en-US" sz="4000" dirty="0">
                <a:latin typeface="Modern No. 20"/>
              </a:rPr>
              <a:t> </a:t>
            </a:r>
            <a:r>
              <a:rPr lang="en-US" sz="4000" err="1">
                <a:latin typeface="Modern No. 20"/>
              </a:rPr>
              <a:t>informace</a:t>
            </a:r>
            <a:r>
              <a:rPr lang="en-US" sz="4000" dirty="0">
                <a:latin typeface="Modern No. 20"/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441CD-4120-170C-98FE-1DC87536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gorily se </a:t>
            </a:r>
            <a:r>
              <a:rPr lang="en-US" sz="2000" err="1">
                <a:latin typeface="Times New Roman"/>
                <a:cs typeface="Times New Roman"/>
              </a:rPr>
              <a:t>živý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hlavně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ovocem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listy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err="1">
                <a:latin typeface="Times New Roman"/>
                <a:cs typeface="Times New Roman"/>
              </a:rPr>
              <a:t>výhonky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err="1">
                <a:latin typeface="Times New Roman"/>
                <a:cs typeface="Times New Roman"/>
              </a:rPr>
              <a:t>nejčastěji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obývají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tropické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err="1">
                <a:latin typeface="Times New Roman"/>
                <a:cs typeface="Times New Roman"/>
              </a:rPr>
              <a:t>subtropické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lesy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err="1">
                <a:latin typeface="Times New Roman"/>
                <a:cs typeface="Times New Roman"/>
              </a:rPr>
              <a:t>dožívají</a:t>
            </a:r>
            <a:r>
              <a:rPr lang="en-US" sz="2000" dirty="0">
                <a:latin typeface="Times New Roman"/>
                <a:cs typeface="Times New Roman"/>
              </a:rPr>
              <a:t> se 30-50 let (</a:t>
            </a:r>
            <a:r>
              <a:rPr lang="en-US" sz="2000" err="1">
                <a:latin typeface="Times New Roman"/>
                <a:cs typeface="Times New Roman"/>
              </a:rPr>
              <a:t>existují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výjimky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  <a:p>
            <a:r>
              <a:rPr lang="en-US" sz="2000" err="1">
                <a:latin typeface="Times New Roman"/>
                <a:cs typeface="Times New Roman"/>
              </a:rPr>
              <a:t>dospívají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zhruba</a:t>
            </a:r>
            <a:r>
              <a:rPr lang="en-US" sz="2000" dirty="0">
                <a:latin typeface="Times New Roman"/>
                <a:cs typeface="Times New Roman"/>
              </a:rPr>
              <a:t> v </a:t>
            </a:r>
            <a:r>
              <a:rPr lang="en-US" sz="2000" err="1">
                <a:latin typeface="Times New Roman"/>
                <a:cs typeface="Times New Roman"/>
              </a:rPr>
              <a:t>osmi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letech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3226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Širokoúhlá obrazovka</PresentationFormat>
  <Paragraphs>21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Modern No. 20</vt:lpstr>
      <vt:lpstr>Times New Roman</vt:lpstr>
      <vt:lpstr>Motiv systému Office</vt:lpstr>
      <vt:lpstr>Gorila</vt:lpstr>
      <vt:lpstr>v čem je gorila nejlepší</vt:lpstr>
      <vt:lpstr>popis</vt:lpstr>
      <vt:lpstr>ostatní informace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Vrzáňová</dc:creator>
  <cp:lastModifiedBy>Jana</cp:lastModifiedBy>
  <cp:revision>203</cp:revision>
  <dcterms:created xsi:type="dcterms:W3CDTF">2024-03-26T09:20:11Z</dcterms:created>
  <dcterms:modified xsi:type="dcterms:W3CDTF">2024-04-03T08:29:34Z</dcterms:modified>
</cp:coreProperties>
</file>